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21"/>
  </p:notesMasterIdLst>
  <p:sldIdLst>
    <p:sldId id="334" r:id="rId2"/>
    <p:sldId id="336" r:id="rId3"/>
    <p:sldId id="322" r:id="rId4"/>
    <p:sldId id="335" r:id="rId5"/>
    <p:sldId id="337" r:id="rId6"/>
    <p:sldId id="338" r:id="rId7"/>
    <p:sldId id="325" r:id="rId8"/>
    <p:sldId id="342" r:id="rId9"/>
    <p:sldId id="307" r:id="rId10"/>
    <p:sldId id="295" r:id="rId11"/>
    <p:sldId id="339" r:id="rId12"/>
    <p:sldId id="340" r:id="rId13"/>
    <p:sldId id="302" r:id="rId14"/>
    <p:sldId id="343" r:id="rId15"/>
    <p:sldId id="345" r:id="rId16"/>
    <p:sldId id="347" r:id="rId17"/>
    <p:sldId id="344" r:id="rId18"/>
    <p:sldId id="348" r:id="rId19"/>
    <p:sldId id="310" r:id="rId20"/>
  </p:sldIdLst>
  <p:sldSz cx="13004800" cy="9753600"/>
  <p:notesSz cx="6858000" cy="9144000"/>
  <p:defaultTextStyle>
    <a:defPPr>
      <a:defRPr lang="en-U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CFFCC"/>
    <a:srgbClr val="99FFCC"/>
    <a:srgbClr val="F29D86"/>
    <a:srgbClr val="66FF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560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72634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57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09872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56845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0086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03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85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071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4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74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33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68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701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98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577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34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Light" charset="0"/>
              </a:rPr>
              <a:t>Second level</a:t>
            </a:r>
          </a:p>
          <a:p>
            <a:pPr lvl="2"/>
            <a:r>
              <a:rPr lang="en-US" altLang="en-US">
                <a:sym typeface="Helvetica Light" charset="0"/>
              </a:rPr>
              <a:t>Third level</a:t>
            </a:r>
          </a:p>
          <a:p>
            <a:pPr lvl="3"/>
            <a:r>
              <a:rPr lang="en-US" altLang="en-US">
                <a:sym typeface="Helvetica Light" charset="0"/>
              </a:rPr>
              <a:t>Fourth level</a:t>
            </a:r>
          </a:p>
          <a:p>
            <a:pPr lvl="4"/>
            <a:r>
              <a:rPr lang="en-US" altLang="en-U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44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1333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7780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2222500" indent="-4445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3075" name="İçerik Yer Tutucusu 1"/>
          <p:cNvSpPr>
            <a:spLocks noGrp="1"/>
          </p:cNvSpPr>
          <p:nvPr>
            <p:ph idx="1"/>
          </p:nvPr>
        </p:nvSpPr>
        <p:spPr>
          <a:xfrm>
            <a:off x="952500" y="2133600"/>
            <a:ext cx="11099800" cy="44958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024C90"/>
                </a:solidFill>
                <a:latin typeface="Garamond" panose="02020404030301010803" pitchFamily="18" charset="0"/>
              </a:rPr>
              <a:t>EĞİTİMDE TOPLUMSAL CİNSİYET EŞİTLİĞİ</a:t>
            </a:r>
            <a:endParaRPr lang="tr-TR" altLang="tr-TR" sz="4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TCE DUYARLI EĞİTİM </a:t>
            </a:r>
            <a:r>
              <a:rPr lang="tr-TR" altLang="tr-TR" sz="4000" b="1">
                <a:solidFill>
                  <a:srgbClr val="FF0000"/>
                </a:solidFill>
                <a:latin typeface="Garamond" panose="02020404030301010803" pitchFamily="18" charset="0"/>
              </a:rPr>
              <a:t>ORTAMLARI VE SÜREÇLERİ STANDARTLARI</a:t>
            </a:r>
            <a:endParaRPr lang="tr-TR" altLang="tr-TR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0" indent="0" algn="ctr">
              <a:buFontTx/>
              <a:buNone/>
            </a:pPr>
            <a:r>
              <a:rPr lang="tr-TR" altLang="tr-TR" sz="4000" b="1" dirty="0">
                <a:solidFill>
                  <a:srgbClr val="00B0F0"/>
                </a:solidFill>
                <a:latin typeface="Garamond" panose="02020404030301010803" pitchFamily="18" charset="0"/>
              </a:rPr>
              <a:t>«ÖĞRETİM PROGRAMLARI VE MATERYALLERİ»</a:t>
            </a:r>
          </a:p>
        </p:txBody>
      </p:sp>
      <p:sp>
        <p:nvSpPr>
          <p:cNvPr id="3076" name="Rectangle 3"/>
          <p:cNvSpPr>
            <a:spLocks/>
          </p:cNvSpPr>
          <p:nvPr/>
        </p:nvSpPr>
        <p:spPr bwMode="auto">
          <a:xfrm>
            <a:off x="4178300" y="7488238"/>
            <a:ext cx="4648200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r>
              <a:rPr lang="en-US" altLang="en-US" sz="2800" b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Eğitimde Toplumsal Cinsiyet </a:t>
            </a:r>
          </a:p>
          <a:p>
            <a:pPr algn="ctr" eaLnBrk="1"/>
            <a:r>
              <a:rPr lang="en-US" altLang="en-US" sz="2800" b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Eşitliğinin Geliştirilmesi</a:t>
            </a:r>
          </a:p>
          <a:p>
            <a:pPr algn="ctr" eaLnBrk="1"/>
            <a:r>
              <a:rPr lang="en-US" altLang="en-US" sz="2800" b="1">
                <a:solidFill>
                  <a:srgbClr val="0AB6CC"/>
                </a:solidFill>
                <a:latin typeface="Garamond" panose="02020404030301010803" pitchFamily="18" charset="0"/>
                <a:ea typeface="Bodoni SvtyTwo OS ITC TT-Bold" charset="0"/>
                <a:cs typeface="Bodoni SvtyTwo OS ITC TT-Bold" charset="0"/>
                <a:sym typeface="Bodoni SvtyTwo OS ITC TT-Bold" charset="0"/>
              </a:rPr>
              <a:t>Teknik Destek Projesi</a:t>
            </a:r>
            <a:endParaRPr lang="en-US" altLang="en-US" sz="2800" b="1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94907"/>
      </p:ext>
    </p:extLst>
  </p:cSld>
  <p:clrMapOvr>
    <a:masterClrMapping/>
  </p:clrMapOvr>
  <p:transition spd="med" advTm="4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99" y="124301"/>
            <a:ext cx="6174301" cy="8939872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-30480" y="2906876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r-TR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İLKOKUL HAYAT BİLGİSİ DERS KİTAPLARI</a:t>
            </a:r>
            <a:endParaRPr lang="tr-T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38313" y="4800600"/>
            <a:ext cx="3124200" cy="1453059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MESLEKLER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9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</p:cSld>
  <p:clrMapOvr>
    <a:masterClrMapping/>
  </p:clrMapOvr>
  <p:transition spd="slow" advClick="0" advTm="4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6607118" y="477314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r-TR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ORTAOKUL İLGİLİZCE DERS KİTAPLARI</a:t>
            </a:r>
            <a:endParaRPr lang="tr-T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4698" y="1989275"/>
            <a:ext cx="3124200" cy="6096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MESLEKLER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3" y="2910507"/>
            <a:ext cx="8830014" cy="5937654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10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91851704"/>
      </p:ext>
    </p:extLst>
  </p:cSld>
  <p:clrMapOvr>
    <a:masterClrMapping/>
  </p:clrMapOvr>
  <p:transition spd="slow" advClick="0" advTm="4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7089718" y="247471"/>
            <a:ext cx="5915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alt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ORTAOKUL TÜRKÇE DERS KİTAPLARI</a:t>
            </a:r>
            <a:endParaRPr lang="tr-T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235701" y="4991100"/>
            <a:ext cx="3124200" cy="6096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MESLEKLER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873908"/>
            <a:ext cx="6564495" cy="7755549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11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23940781"/>
      </p:ext>
    </p:extLst>
  </p:cSld>
  <p:clrMapOvr>
    <a:masterClrMapping/>
  </p:clrMapOvr>
  <p:transition spd="slow" advClick="0" advTm="4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19414"/>
            <a:ext cx="5638800" cy="8350976"/>
          </a:xfrm>
        </p:spPr>
      </p:pic>
      <p:pic>
        <p:nvPicPr>
          <p:cNvPr id="15362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566648"/>
            <a:ext cx="5408085" cy="818178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97400" y="642939"/>
            <a:ext cx="35052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44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HAYAT BİLGİSİ-2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82356" y="1143001"/>
            <a:ext cx="2935288" cy="4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44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MESLEKLER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9054042" y="9286769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12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00338485"/>
      </p:ext>
    </p:extLst>
  </p:cSld>
  <p:clrMapOvr>
    <a:masterClrMapping/>
  </p:clrMapOvr>
  <p:transition spd="slow" advClick="0" advTm="4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787400" y="1828800"/>
            <a:ext cx="11217275" cy="3162300"/>
          </a:xfrm>
        </p:spPr>
        <p:txBody>
          <a:bodyPr/>
          <a:lstStyle/>
          <a:p>
            <a:pPr algn="l" eaLnBrk="1" hangingPunct="1"/>
            <a:r>
              <a:rPr lang="tr-TR" alt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STANDART EO-2. Eğitim materyallerinin konu, metin ve görsellerinin toplumsal cinsiyet eşitliğini destekleyecek şekilde üretilmesi ve kullanılması sağlanır.</a:t>
            </a:r>
            <a:b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</a:b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HEDEF EO-2.3. Ödevlerde, projelerde öğrencilerin toplumsal cinsiyet eşitliğine ilişkin farkındalığını artıracak konulara yer verilir.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5086994"/>
            <a:ext cx="4291013" cy="4291013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13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13895156"/>
      </p:ext>
    </p:extLst>
  </p:cSld>
  <p:clrMapOvr>
    <a:masterClrMapping/>
  </p:clrMapOvr>
  <p:transition spd="med" advTm="4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1789637"/>
            <a:ext cx="13020040" cy="71245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43468" y="466902"/>
            <a:ext cx="10591800" cy="812890"/>
          </a:xfrm>
        </p:spPr>
        <p:txBody>
          <a:bodyPr/>
          <a:lstStyle/>
          <a:p>
            <a:pPr algn="l"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ÖDEV VE PROJE KONULARI-TARİH DERSİ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14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30652334"/>
      </p:ext>
    </p:extLst>
  </p:cSld>
  <p:clrMapOvr>
    <a:masterClrMapping/>
  </p:clrMapOvr>
  <p:transition spd="med" advTm="4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2343468" y="466902"/>
            <a:ext cx="10591800" cy="812890"/>
          </a:xfrm>
        </p:spPr>
        <p:txBody>
          <a:bodyPr/>
          <a:lstStyle/>
          <a:p>
            <a:pPr algn="l"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ÖDEV VE PROJE KONULARI-TARİH DERSİ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035"/>
            <a:ext cx="12935268" cy="7472539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9019533" y="929193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15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05515123"/>
      </p:ext>
    </p:extLst>
  </p:cSld>
  <p:clrMapOvr>
    <a:masterClrMapping/>
  </p:clrMapOvr>
  <p:transition spd="med" advTm="4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787398" y="1644834"/>
            <a:ext cx="11217275" cy="3162300"/>
          </a:xfrm>
        </p:spPr>
        <p:txBody>
          <a:bodyPr/>
          <a:lstStyle/>
          <a:p>
            <a:pPr algn="l" eaLnBrk="1" hangingPunct="1"/>
            <a:r>
              <a:rPr lang="tr-TR" alt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STANDART EO-2. Eğitim materyallerinin konu, metin ve görsellerinin toplumsal cinsiyet eşitliğini destekleyecek şekilde üretilmesi ve kullanılması sağlanır.</a:t>
            </a:r>
            <a:b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</a:b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HEDEF EO-2.4. Derslerde geleneksel medyada ve günümüz bilgi iletişim teknolojilerinde toplumsal cinsiyet kalıpyargılarının yeniden nasıl üretildiği konusuna dikkat çekilir.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5176520"/>
            <a:ext cx="5515536" cy="309964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176519"/>
            <a:ext cx="5605462" cy="3158633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16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43981110"/>
      </p:ext>
    </p:extLst>
  </p:cSld>
  <p:clrMapOvr>
    <a:masterClrMapping/>
  </p:clrMapOvr>
  <p:transition spd="med" advTm="4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169905" y="710535"/>
            <a:ext cx="4743132" cy="990600"/>
          </a:xfrm>
        </p:spPr>
        <p:txBody>
          <a:bodyPr/>
          <a:lstStyle/>
          <a:p>
            <a:pPr algn="l"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PEKİ YA SİZ…..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168400" y="1878270"/>
            <a:ext cx="11506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Sosyal medya kullanımı konusunda olası cinsiyetçi önyargılar hakkında bilgi sahibi misiniz?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Kız ve erkek öğrencilerin sosyal medyayı ne sıklıkla ve nasıl kullandıkları konusunda bilgi sahibi misiniz?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Derslerde medyada toplumsal cinsiyet kalıpyargılarını ele alırken, konuyu ne kadar gerçek hayatla ilişkilendiriyorsunuz?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Yazılı ve görsel medyadaki cinsiyetçi söylemlere dikkat çeker misiniz?</a:t>
            </a:r>
          </a:p>
          <a:p>
            <a:r>
              <a:rPr 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TV programları, reklamlar, diziler, gazete haberlerinin sınıf içerisinde tartışılması sırasında toplumsal cinsiyet rollerinin nasıl yeniden üretildiğine dair sınıf içi tartışma ortamları yaratır mısınız?</a:t>
            </a:r>
          </a:p>
        </p:txBody>
      </p:sp>
      <p:pic>
        <p:nvPicPr>
          <p:cNvPr id="6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3" y="4918997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3" y="3952715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4" y="2960370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958082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0" descr="logo kelebe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2" y="5865971"/>
            <a:ext cx="4667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Box 3"/>
          <p:cNvSpPr txBox="1"/>
          <p:nvPr/>
        </p:nvSpPr>
        <p:spPr>
          <a:xfrm>
            <a:off x="8940800" y="9172575"/>
            <a:ext cx="3886200" cy="461665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10988158"/>
      </p:ext>
    </p:extLst>
  </p:cSld>
  <p:clrMapOvr>
    <a:masterClrMapping/>
  </p:clrMapOvr>
  <p:transition spd="med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24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429000"/>
            <a:ext cx="8599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12 Başlık"/>
          <p:cNvSpPr>
            <a:spLocks noGrp="1"/>
          </p:cNvSpPr>
          <p:nvPr>
            <p:ph type="title"/>
          </p:nvPr>
        </p:nvSpPr>
        <p:spPr>
          <a:xfrm>
            <a:off x="952500" y="2362200"/>
            <a:ext cx="11099800" cy="1295400"/>
          </a:xfrm>
        </p:spPr>
        <p:txBody>
          <a:bodyPr/>
          <a:lstStyle/>
          <a:p>
            <a:r>
              <a:rPr lang="tr-TR" altLang="en-US" sz="4400" b="1">
                <a:solidFill>
                  <a:srgbClr val="FF0000"/>
                </a:solidFill>
                <a:latin typeface="Garamond" panose="02020404030301010803" pitchFamily="18" charset="0"/>
              </a:rPr>
              <a:t>Teşekkürler!</a:t>
            </a:r>
            <a:endParaRPr lang="en-US" altLang="en-US" sz="4400" b="1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75670"/>
      </p:ext>
    </p:extLst>
  </p:cSld>
  <p:clrMapOvr>
    <a:masterClrMapping/>
  </p:clrMapOvr>
  <p:transition spd="med" advTm="4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log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92405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1095375" y="2171700"/>
            <a:ext cx="11217275" cy="5067300"/>
          </a:xfrm>
        </p:spPr>
        <p:txBody>
          <a:bodyPr/>
          <a:lstStyle/>
          <a:p>
            <a:pPr algn="l" eaLnBrk="1" hangingPunct="1"/>
            <a:r>
              <a:rPr lang="tr-TR" altLang="en-US" sz="3200" b="1">
                <a:solidFill>
                  <a:srgbClr val="FF0000"/>
                </a:solidFill>
                <a:latin typeface="Garamond" panose="02020404030301010803" pitchFamily="18" charset="0"/>
              </a:rPr>
              <a:t>STANDART EO-2</a:t>
            </a:r>
            <a:r>
              <a:rPr lang="tr-TR" alt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. Eğitim materyallerinin konu, metin ve görsellerinin toplumsal cinsiyet eşitliğini destekleyecek şekilde üretilmesi ve kullanılması sağlanır.</a:t>
            </a:r>
            <a:b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</a:br>
            <a:b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</a:b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HEDEF EO-2.1. Konular işlenirken toplumsal cinsiyet eşitsizliklerinin sorgulanmasını sağlayacak temalar seçilir.</a:t>
            </a:r>
            <a:b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</a:b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HEDEF EO-2.2. Ders kitaplarındaki görsellerin ve metinlerin toplumsal cinsiyet eşitliğine uygunluğu kız ve erkek öğrencilerin katılımıyla değerlendirilir.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32954676"/>
      </p:ext>
    </p:extLst>
  </p:cSld>
  <p:clrMapOvr>
    <a:masterClrMapping/>
  </p:clrMapOvr>
  <p:transition spd="med" advTm="4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956979" y="2819400"/>
            <a:ext cx="3456532" cy="16002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EYLEMLERDE EŞİT TEMSİLİYET ve OYUN OYNAMA</a:t>
            </a:r>
          </a:p>
        </p:txBody>
      </p:sp>
      <p:sp>
        <p:nvSpPr>
          <p:cNvPr id="4102" name="Title 1"/>
          <p:cNvSpPr>
            <a:spLocks noGrp="1"/>
          </p:cNvSpPr>
          <p:nvPr>
            <p:ph type="title"/>
          </p:nvPr>
        </p:nvSpPr>
        <p:spPr>
          <a:xfrm>
            <a:off x="2844800" y="434201"/>
            <a:ext cx="11117103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OKUL ÖNCESİ DERS KİTAPLARI</a:t>
            </a:r>
            <a:b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</a:br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(Pamuk Şekerim 1-Pamuk Şekerim 2)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2209800"/>
            <a:ext cx="3843850" cy="549212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900" y="2189480"/>
            <a:ext cx="3679850" cy="52578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090" y="5105400"/>
            <a:ext cx="4080557" cy="3927931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15512821"/>
      </p:ext>
    </p:extLst>
  </p:cSld>
  <p:clrMapOvr>
    <a:masterClrMapping/>
  </p:clrMapOvr>
  <p:transition spd="med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102" name="Title 1"/>
          <p:cNvSpPr>
            <a:spLocks noGrp="1"/>
          </p:cNvSpPr>
          <p:nvPr>
            <p:ph type="title"/>
          </p:nvPr>
        </p:nvSpPr>
        <p:spPr>
          <a:xfrm>
            <a:off x="5238547" y="235625"/>
            <a:ext cx="6934200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İLKOKUL HAYAT BİLGİSİ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455" y="3535680"/>
            <a:ext cx="6424893" cy="457403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70" y="3561080"/>
            <a:ext cx="6356350" cy="441486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653172" y="1696403"/>
            <a:ext cx="3456532" cy="16002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EYLEMLERDE EŞİT TEMSİLİYET ve OYUN OYNAMA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3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21211786"/>
      </p:ext>
    </p:extLst>
  </p:cSld>
  <p:clrMapOvr>
    <a:masterClrMapping/>
  </p:clrMapOvr>
  <p:transition spd="med" advTm="4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102" name="Title 1"/>
          <p:cNvSpPr>
            <a:spLocks noGrp="1"/>
          </p:cNvSpPr>
          <p:nvPr>
            <p:ph type="title"/>
          </p:nvPr>
        </p:nvSpPr>
        <p:spPr>
          <a:xfrm>
            <a:off x="5238547" y="235625"/>
            <a:ext cx="6934200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ORTAOKUL MATEMATİK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2209800"/>
            <a:ext cx="5587073" cy="4191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9" y="2145933"/>
            <a:ext cx="6731000" cy="331279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0" y="5944500"/>
            <a:ext cx="6730999" cy="27423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715975" y="7143115"/>
            <a:ext cx="3456532" cy="16002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EYLEMLERDE EŞİT TEMSİLİYET ve OYUN OYNAMA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4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78560077"/>
      </p:ext>
    </p:extLst>
  </p:cSld>
  <p:clrMapOvr>
    <a:masterClrMapping/>
  </p:clrMapOvr>
  <p:transition spd="med" advTm="4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795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102" name="Title 1"/>
          <p:cNvSpPr>
            <a:spLocks noGrp="1"/>
          </p:cNvSpPr>
          <p:nvPr>
            <p:ph type="title"/>
          </p:nvPr>
        </p:nvSpPr>
        <p:spPr>
          <a:xfrm>
            <a:off x="7408977" y="225465"/>
            <a:ext cx="5302453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LİSE İNGİLİZCE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69" y="3672727"/>
            <a:ext cx="3912510" cy="384879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281" y="5133637"/>
            <a:ext cx="3887151" cy="44958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233" y="2141501"/>
            <a:ext cx="4148443" cy="364969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92590" y="2495381"/>
            <a:ext cx="3456532" cy="1600200"/>
          </a:xfrm>
        </p:spPr>
        <p:txBody>
          <a:bodyPr/>
          <a:lstStyle/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EYLEMLERDE EŞİT TEMSİLİYET ve SPOR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5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60380591"/>
      </p:ext>
    </p:extLst>
  </p:cSld>
  <p:clrMapOvr>
    <a:masterClrMapping/>
  </p:clrMapOvr>
  <p:transition spd="med" advTm="4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7331" y="1847382"/>
            <a:ext cx="5129669" cy="404028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286000"/>
            <a:ext cx="7282957" cy="329057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7697331" y="6629400"/>
            <a:ext cx="3505200" cy="145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44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ÇOCUK BAKIMI VE EVE YÖNELİK EYLEM</a:t>
            </a: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0" y="6100273"/>
            <a:ext cx="4312841" cy="296851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66177" y="141751"/>
            <a:ext cx="4960823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HAYAT BİLGİSİ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6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8892107"/>
      </p:ext>
    </p:extLst>
  </p:cSld>
  <p:clrMapOvr>
    <a:masterClrMapping/>
  </p:clrMapOvr>
  <p:transition spd="slow" advClick="0" advTm="4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25971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39738" y="6188530"/>
            <a:ext cx="3048000" cy="97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44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333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17780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2222500" indent="-444500" algn="l" defTabSz="584200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74725" eaLnBrk="1" hangingPunct="1">
              <a:lnSpc>
                <a:spcPct val="90000"/>
              </a:lnSpc>
              <a:spcBef>
                <a:spcPts val="1063"/>
              </a:spcBef>
              <a:buFontTx/>
              <a:buNone/>
            </a:pPr>
            <a:r>
              <a:rPr lang="tr-TR" altLang="en-US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EVE YÖNELİK EYLEM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81417" y="527140"/>
            <a:ext cx="4960823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MATEMATİK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1035"/>
            <a:ext cx="6273800" cy="2914706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397" y="2241034"/>
            <a:ext cx="6148403" cy="291470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932" y="5484023"/>
            <a:ext cx="8973308" cy="3352800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7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39913464"/>
      </p:ext>
    </p:extLst>
  </p:cSld>
  <p:clrMapOvr>
    <a:masterClrMapping/>
  </p:clrMapOvr>
  <p:transition spd="slow" advClick="0" advTm="4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İçerik Yer Tutucusu 2"/>
          <p:cNvSpPr>
            <a:spLocks noGrp="1"/>
          </p:cNvSpPr>
          <p:nvPr>
            <p:ph idx="1"/>
          </p:nvPr>
        </p:nvSpPr>
        <p:spPr>
          <a:xfrm>
            <a:off x="1016000" y="2286001"/>
            <a:ext cx="11506200" cy="5791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tr-TR" alt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“Rafta 12 bardak vardı. Annem bardakların bir kısmını masaya götürdü. Annem masaya kaç tane bardak götürmüştür?” </a:t>
            </a:r>
            <a:r>
              <a:rPr lang="tr-TR" altLang="tr-TR" sz="3200" b="1" i="1" dirty="0">
                <a:solidFill>
                  <a:srgbClr val="002060"/>
                </a:solidFill>
                <a:latin typeface="Garamond" panose="02020404030301010803" pitchFamily="18" charset="0"/>
              </a:rPr>
              <a:t>(Matematik 1, 2. Kitap, MEB, 2012, s.147) </a:t>
            </a:r>
          </a:p>
          <a:p>
            <a:pPr>
              <a:spcBef>
                <a:spcPct val="0"/>
              </a:spcBef>
            </a:pPr>
            <a:r>
              <a:rPr lang="tr-TR" alt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“Emine, akşam yemeği için beş kişilik bir sofra hazırladı. Tabak, çatal ve kaşıkları yerleştirdikten sonra sürahideki suyun tamamını bardaklara paylaştırdı. Sürahideki su miktarını tahmin ediniz.” </a:t>
            </a:r>
            <a:r>
              <a:rPr lang="tr-TR" altLang="tr-TR" sz="3200" b="1" i="1" dirty="0">
                <a:solidFill>
                  <a:srgbClr val="002060"/>
                </a:solidFill>
                <a:latin typeface="Garamond" panose="02020404030301010803" pitchFamily="18" charset="0"/>
              </a:rPr>
              <a:t>(Matematik 3, 2. Kitap, MEB, 2012, s.160)</a:t>
            </a:r>
          </a:p>
          <a:p>
            <a:pPr>
              <a:spcBef>
                <a:spcPct val="0"/>
              </a:spcBef>
            </a:pPr>
            <a:r>
              <a:rPr lang="tr-TR" alt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“Fahriye Hanım yaptığı kurabiyelerin ¾’ünü ilk gün…”</a:t>
            </a:r>
            <a:r>
              <a:rPr lang="tr-TR" altLang="tr-TR" sz="3200" b="1" i="1" dirty="0">
                <a:solidFill>
                  <a:srgbClr val="002060"/>
                </a:solidFill>
                <a:latin typeface="Garamond" panose="02020404030301010803" pitchFamily="18" charset="0"/>
              </a:rPr>
              <a:t> (Matematik 6, MEB, 2012 s.28)</a:t>
            </a:r>
          </a:p>
          <a:p>
            <a:pPr>
              <a:spcBef>
                <a:spcPct val="0"/>
              </a:spcBef>
            </a:pPr>
            <a:r>
              <a:rPr lang="tr-TR" altLang="tr-TR" sz="3200" b="1" dirty="0">
                <a:solidFill>
                  <a:srgbClr val="002060"/>
                </a:solidFill>
                <a:latin typeface="Garamond" panose="02020404030301010803" pitchFamily="18" charset="0"/>
              </a:rPr>
              <a:t>“İrem Hanım bedenleri aynı 10 adet gömleği yıkamak üzere çamaşır makinesine attı…” </a:t>
            </a:r>
            <a:r>
              <a:rPr lang="tr-TR" altLang="tr-TR" sz="3200" b="1" i="1" dirty="0">
                <a:solidFill>
                  <a:srgbClr val="002060"/>
                </a:solidFill>
                <a:latin typeface="Garamond" panose="02020404030301010803" pitchFamily="18" charset="0"/>
              </a:rPr>
              <a:t>(Matematik 6, MEB, 2012, s.249)</a:t>
            </a:r>
          </a:p>
        </p:txBody>
      </p:sp>
      <p:pic>
        <p:nvPicPr>
          <p:cNvPr id="5124" name="Picture 4" descr="log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642938"/>
            <a:ext cx="17954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81417" y="527140"/>
            <a:ext cx="4960823" cy="1231860"/>
          </a:xfrm>
        </p:spPr>
        <p:txBody>
          <a:bodyPr/>
          <a:lstStyle/>
          <a:p>
            <a:pPr eaLnBrk="1" hangingPunct="1"/>
            <a:r>
              <a:rPr lang="tr-TR" altLang="en-US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MATEMATİK DERS KİTAPLARI</a:t>
            </a:r>
            <a:endParaRPr lang="en-US" altLang="en-US" sz="40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8940800" y="9172575"/>
            <a:ext cx="3790950" cy="461963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2-3. Oturum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–</a:t>
            </a:r>
            <a:r>
              <a:rPr lang="en-US" altLang="tr-TR" sz="2400" dirty="0" err="1">
                <a:solidFill>
                  <a:srgbClr val="002060"/>
                </a:solidFill>
                <a:latin typeface="Garamond" panose="02020404030301010803" pitchFamily="18" charset="0"/>
              </a:rPr>
              <a:t>Yansı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 No: 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8</a:t>
            </a:r>
            <a:r>
              <a:rPr lang="en-US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/</a:t>
            </a:r>
            <a:r>
              <a:rPr lang="tr-TR" altLang="tr-TR" sz="2400" dirty="0">
                <a:solidFill>
                  <a:srgbClr val="002060"/>
                </a:solidFill>
                <a:latin typeface="Garamond" panose="020204040303010108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41247326"/>
      </p:ext>
    </p:extLst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534</Words>
  <Application>Microsoft Office PowerPoint</Application>
  <PresentationFormat>Özel</PresentationFormat>
  <Paragraphs>60</Paragraphs>
  <Slides>19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5" baseType="lpstr">
      <vt:lpstr>Arial</vt:lpstr>
      <vt:lpstr>Bodoni SvtyTwo OS ITC TT-Bold</vt:lpstr>
      <vt:lpstr>Garamond</vt:lpstr>
      <vt:lpstr>Helvetica Light</vt:lpstr>
      <vt:lpstr>Helvetica Neue</vt:lpstr>
      <vt:lpstr>White</vt:lpstr>
      <vt:lpstr>PowerPoint Sunusu</vt:lpstr>
      <vt:lpstr>STANDART EO-2. Eğitim materyallerinin konu, metin ve görsellerinin toplumsal cinsiyet eşitliğini destekleyecek şekilde üretilmesi ve kullanılması sağlanır.  HEDEF EO-2.1. Konular işlenirken toplumsal cinsiyet eşitsizliklerinin sorgulanmasını sağlayacak temalar seçilir. HEDEF EO-2.2. Ders kitaplarındaki görsellerin ve metinlerin toplumsal cinsiyet eşitliğine uygunluğu kız ve erkek öğrencilerin katılımıyla değerlendirilir.</vt:lpstr>
      <vt:lpstr>OKUL ÖNCESİ DERS KİTAPLARI (Pamuk Şekerim 1-Pamuk Şekerim 2)</vt:lpstr>
      <vt:lpstr>İLKOKUL HAYAT BİLGİSİ DERS KİTAPLARI</vt:lpstr>
      <vt:lpstr>ORTAOKUL MATEMATİK DERS KİTAPLARI</vt:lpstr>
      <vt:lpstr>LİSE İNGİLİZCE DERS KİTAPLARI</vt:lpstr>
      <vt:lpstr>HAYAT BİLGİSİ DERS KİTAPLARI</vt:lpstr>
      <vt:lpstr>MATEMATİK DERS KİTAPLARI</vt:lpstr>
      <vt:lpstr>MATEMATİK DERS KİTAPLARI</vt:lpstr>
      <vt:lpstr>PowerPoint Sunusu</vt:lpstr>
      <vt:lpstr>PowerPoint Sunusu</vt:lpstr>
      <vt:lpstr>PowerPoint Sunusu</vt:lpstr>
      <vt:lpstr>PowerPoint Sunusu</vt:lpstr>
      <vt:lpstr>STANDART EO-2. Eğitim materyallerinin konu, metin ve görsellerinin toplumsal cinsiyet eşitliğini destekleyecek şekilde üretilmesi ve kullanılması sağlanır. HEDEF EO-2.3. Ödevlerde, projelerde öğrencilerin toplumsal cinsiyet eşitliğine ilişkin farkındalığını artıracak konulara yer verilir.</vt:lpstr>
      <vt:lpstr>ÖDEV VE PROJE KONULARI-TARİH DERSİ</vt:lpstr>
      <vt:lpstr>ÖDEV VE PROJE KONULARI-TARİH DERSİ</vt:lpstr>
      <vt:lpstr>STANDART EO-2. Eğitim materyallerinin konu, metin ve görsellerinin toplumsal cinsiyet eşitliğini destekleyecek şekilde üretilmesi ve kullanılması sağlanır. HEDEF EO-2.4. Derslerde geleneksel medyada ve günümüz bilgi iletişim teknolojilerinde toplumsal cinsiyet kalıpyargılarının yeniden nasıl üretildiği konusuna dikkat çekilir.</vt:lpstr>
      <vt:lpstr>PEKİ YA SİZ…..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BCUSER</dc:creator>
  <cp:lastModifiedBy>eda tüzemen</cp:lastModifiedBy>
  <cp:revision>197</cp:revision>
  <dcterms:modified xsi:type="dcterms:W3CDTF">2016-08-31T10:34:28Z</dcterms:modified>
</cp:coreProperties>
</file>